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pen Sans" charset="1" panose="00000000000000000000"/>
      <p:regular r:id="rId16"/>
    </p:embeddedFont>
    <p:embeddedFont>
      <p:font typeface="Open Sans Bold" charset="1" panose="00000000000000000000"/>
      <p:regular r:id="rId17"/>
    </p:embeddedFont>
    <p:embeddedFont>
      <p:font typeface="Barlow Condensed Bold" charset="1" panose="00000806000000000000"/>
      <p:regular r:id="rId18"/>
    </p:embeddedFont>
    <p:embeddedFont>
      <p:font typeface="Muli" charset="1" panose="000005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2.png>
</file>

<file path=ppt/media/image3.sv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84318" y="3035914"/>
            <a:ext cx="4215172" cy="4215172"/>
          </a:xfrm>
          <a:custGeom>
            <a:avLst/>
            <a:gdLst/>
            <a:ahLst/>
            <a:cxnLst/>
            <a:rect r="r" b="b" t="t" l="l"/>
            <a:pathLst>
              <a:path h="4215172" w="4215172">
                <a:moveTo>
                  <a:pt x="0" y="0"/>
                </a:moveTo>
                <a:lnTo>
                  <a:pt x="4215173" y="0"/>
                </a:lnTo>
                <a:lnTo>
                  <a:pt x="4215173" y="4215172"/>
                </a:lnTo>
                <a:lnTo>
                  <a:pt x="0" y="4215172"/>
                </a:lnTo>
                <a:lnTo>
                  <a:pt x="0" y="0"/>
                </a:lnTo>
                <a:close/>
              </a:path>
            </a:pathLst>
          </a:custGeom>
          <a:blipFill>
            <a:blip r:embed="rId2"/>
            <a:stretch>
              <a:fillRect l="0" t="0" r="0" b="0"/>
            </a:stretch>
          </a:blipFill>
        </p:spPr>
      </p:sp>
      <p:grpSp>
        <p:nvGrpSpPr>
          <p:cNvPr name="Group 3" id="3"/>
          <p:cNvGrpSpPr/>
          <p:nvPr/>
        </p:nvGrpSpPr>
        <p:grpSpPr>
          <a:xfrm rot="0">
            <a:off x="17749838" y="7527480"/>
            <a:ext cx="47625" cy="1740345"/>
            <a:chOff x="0" y="0"/>
            <a:chExt cx="12543" cy="458362"/>
          </a:xfrm>
        </p:grpSpPr>
        <p:sp>
          <p:nvSpPr>
            <p:cNvPr name="Freeform 4" id="4"/>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5" id="5"/>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7259300" y="0"/>
            <a:ext cx="1028700" cy="1028700"/>
            <a:chOff x="0" y="0"/>
            <a:chExt cx="270933" cy="270933"/>
          </a:xfrm>
        </p:grpSpPr>
        <p:sp>
          <p:nvSpPr>
            <p:cNvPr name="Freeform 8" id="8"/>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9" id="9"/>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1" id="11"/>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2" id="12"/>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3" id="13"/>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4" id="14"/>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5" id="15"/>
          <p:cNvGrpSpPr/>
          <p:nvPr/>
        </p:nvGrpSpPr>
        <p:grpSpPr>
          <a:xfrm rot="0">
            <a:off x="17259300" y="9258300"/>
            <a:ext cx="1028700" cy="1028700"/>
            <a:chOff x="0" y="0"/>
            <a:chExt cx="270933" cy="270933"/>
          </a:xfrm>
        </p:grpSpPr>
        <p:sp>
          <p:nvSpPr>
            <p:cNvPr name="Freeform 16" id="16"/>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7" id="17"/>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01</a:t>
            </a:r>
          </a:p>
        </p:txBody>
      </p:sp>
      <p:sp>
        <p:nvSpPr>
          <p:cNvPr name="TextBox 19" id="19"/>
          <p:cNvSpPr txBox="true"/>
          <p:nvPr/>
        </p:nvSpPr>
        <p:spPr>
          <a:xfrm rot="0">
            <a:off x="7505887" y="2788264"/>
            <a:ext cx="9994031" cy="2198231"/>
          </a:xfrm>
          <a:prstGeom prst="rect">
            <a:avLst/>
          </a:prstGeom>
        </p:spPr>
        <p:txBody>
          <a:bodyPr anchor="t" rtlCol="false" tIns="0" lIns="0" bIns="0" rIns="0">
            <a:spAutoFit/>
          </a:bodyPr>
          <a:lstStyle/>
          <a:p>
            <a:pPr algn="l">
              <a:lnSpc>
                <a:spcPts val="17962"/>
              </a:lnSpc>
              <a:spcBef>
                <a:spcPct val="0"/>
              </a:spcBef>
            </a:pPr>
            <a:r>
              <a:rPr lang="en-US" b="true" sz="12830">
                <a:solidFill>
                  <a:srgbClr val="1F2020"/>
                </a:solidFill>
                <a:latin typeface="Barlow Condensed Bold"/>
                <a:ea typeface="Barlow Condensed Bold"/>
                <a:cs typeface="Barlow Condensed Bold"/>
                <a:sym typeface="Barlow Condensed Bold"/>
              </a:rPr>
              <a:t>AI - VIDEO STORY</a:t>
            </a:r>
          </a:p>
        </p:txBody>
      </p:sp>
      <p:sp>
        <p:nvSpPr>
          <p:cNvPr name="TextBox 20" id="20"/>
          <p:cNvSpPr txBox="true"/>
          <p:nvPr/>
        </p:nvSpPr>
        <p:spPr>
          <a:xfrm rot="0">
            <a:off x="7458852" y="4627846"/>
            <a:ext cx="10588530" cy="2623240"/>
          </a:xfrm>
          <a:prstGeom prst="rect">
            <a:avLst/>
          </a:prstGeom>
        </p:spPr>
        <p:txBody>
          <a:bodyPr anchor="t" rtlCol="false" tIns="0" lIns="0" bIns="0" rIns="0">
            <a:spAutoFit/>
          </a:bodyPr>
          <a:lstStyle/>
          <a:p>
            <a:pPr algn="l">
              <a:lnSpc>
                <a:spcPts val="21461"/>
              </a:lnSpc>
              <a:spcBef>
                <a:spcPct val="0"/>
              </a:spcBef>
            </a:pPr>
            <a:r>
              <a:rPr lang="en-US" b="true" sz="15329">
                <a:solidFill>
                  <a:srgbClr val="02CDFF"/>
                </a:solidFill>
                <a:latin typeface="Barlow Condensed Bold"/>
                <a:ea typeface="Barlow Condensed Bold"/>
                <a:cs typeface="Barlow Condensed Bold"/>
                <a:sym typeface="Barlow Condensed Bold"/>
              </a:rPr>
              <a:t>GENERATOR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10</a:t>
            </a:r>
          </a:p>
        </p:txBody>
      </p:sp>
      <p:sp>
        <p:nvSpPr>
          <p:cNvPr name="TextBox 18" id="18"/>
          <p:cNvSpPr txBox="true"/>
          <p:nvPr/>
        </p:nvSpPr>
        <p:spPr>
          <a:xfrm rot="0">
            <a:off x="3121071" y="4470404"/>
            <a:ext cx="12045857" cy="1431917"/>
          </a:xfrm>
          <a:prstGeom prst="rect">
            <a:avLst/>
          </a:prstGeom>
        </p:spPr>
        <p:txBody>
          <a:bodyPr anchor="t" rtlCol="false" tIns="0" lIns="0" bIns="0" rIns="0">
            <a:spAutoFit/>
          </a:bodyPr>
          <a:lstStyle/>
          <a:p>
            <a:pPr algn="l">
              <a:lnSpc>
                <a:spcPts val="10999"/>
              </a:lnSpc>
            </a:pPr>
            <a:r>
              <a:rPr lang="en-US" sz="9999" b="true">
                <a:solidFill>
                  <a:srgbClr val="02CDFF"/>
                </a:solidFill>
                <a:latin typeface="Barlow Condensed Bold"/>
                <a:ea typeface="Barlow Condensed Bold"/>
                <a:cs typeface="Barlow Condensed Bold"/>
                <a:sym typeface="Barlow Condensed Bold"/>
              </a:rPr>
              <a:t>Thank You For Watching!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04</a:t>
            </a:r>
          </a:p>
        </p:txBody>
      </p:sp>
      <p:grpSp>
        <p:nvGrpSpPr>
          <p:cNvPr name="Group 18" id="18"/>
          <p:cNvGrpSpPr/>
          <p:nvPr/>
        </p:nvGrpSpPr>
        <p:grpSpPr>
          <a:xfrm rot="0">
            <a:off x="0" y="1028700"/>
            <a:ext cx="8207692" cy="8229600"/>
            <a:chOff x="0" y="0"/>
            <a:chExt cx="10943590" cy="10972800"/>
          </a:xfrm>
        </p:grpSpPr>
        <p:pic>
          <p:nvPicPr>
            <p:cNvPr name="Picture 19" id="19"/>
            <p:cNvPicPr>
              <a:picLocks noChangeAspect="true"/>
            </p:cNvPicPr>
            <p:nvPr/>
          </p:nvPicPr>
          <p:blipFill>
            <a:blip r:embed="rId4"/>
            <a:srcRect l="21699" t="0" r="11853" b="0"/>
            <a:stretch>
              <a:fillRect/>
            </a:stretch>
          </p:blipFill>
          <p:spPr>
            <a:xfrm flipH="false" flipV="false">
              <a:off x="0" y="0"/>
              <a:ext cx="10943590" cy="10972800"/>
            </a:xfrm>
            <a:prstGeom prst="rect">
              <a:avLst/>
            </a:prstGeom>
          </p:spPr>
        </p:pic>
      </p:grpSp>
      <p:sp>
        <p:nvSpPr>
          <p:cNvPr name="TextBox 20" id="20"/>
          <p:cNvSpPr txBox="true"/>
          <p:nvPr/>
        </p:nvSpPr>
        <p:spPr>
          <a:xfrm rot="0">
            <a:off x="9819398" y="1970724"/>
            <a:ext cx="4125510" cy="920676"/>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Our Project</a:t>
            </a:r>
          </a:p>
        </p:txBody>
      </p:sp>
      <p:grpSp>
        <p:nvGrpSpPr>
          <p:cNvPr name="Group 21" id="21"/>
          <p:cNvGrpSpPr/>
          <p:nvPr/>
        </p:nvGrpSpPr>
        <p:grpSpPr>
          <a:xfrm rot="0">
            <a:off x="9819398" y="3768356"/>
            <a:ext cx="677751" cy="677751"/>
            <a:chOff x="0" y="0"/>
            <a:chExt cx="178502" cy="178502"/>
          </a:xfrm>
        </p:grpSpPr>
        <p:sp>
          <p:nvSpPr>
            <p:cNvPr name="Freeform 22" id="22"/>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3" id="23"/>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9910219" y="3944354"/>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25" id="25"/>
          <p:cNvSpPr txBox="true"/>
          <p:nvPr/>
        </p:nvSpPr>
        <p:spPr>
          <a:xfrm rot="0">
            <a:off x="10816519" y="3872281"/>
            <a:ext cx="3568527" cy="422276"/>
          </a:xfrm>
          <a:prstGeom prst="rect">
            <a:avLst/>
          </a:prstGeom>
        </p:spPr>
        <p:txBody>
          <a:bodyPr anchor="t" rtlCol="false" tIns="0" lIns="0" bIns="0" rIns="0">
            <a:spAutoFit/>
          </a:bodyPr>
          <a:lstStyle/>
          <a:p>
            <a:pPr algn="l">
              <a:lnSpc>
                <a:spcPts val="3499"/>
              </a:lnSpc>
              <a:spcBef>
                <a:spcPct val="0"/>
              </a:spcBef>
            </a:pPr>
            <a:r>
              <a:rPr lang="en-US" b="true" sz="2499">
                <a:solidFill>
                  <a:srgbClr val="02CDFF"/>
                </a:solidFill>
                <a:latin typeface="Open Sans Bold"/>
                <a:ea typeface="Open Sans Bold"/>
                <a:cs typeface="Open Sans Bold"/>
                <a:sym typeface="Open Sans Bold"/>
              </a:rPr>
              <a:t>Giới thiệu bài toán</a:t>
            </a:r>
          </a:p>
        </p:txBody>
      </p:sp>
      <p:grpSp>
        <p:nvGrpSpPr>
          <p:cNvPr name="Group 26" id="26"/>
          <p:cNvGrpSpPr/>
          <p:nvPr/>
        </p:nvGrpSpPr>
        <p:grpSpPr>
          <a:xfrm rot="0">
            <a:off x="9819398" y="5598655"/>
            <a:ext cx="677751" cy="677751"/>
            <a:chOff x="0" y="0"/>
            <a:chExt cx="178502" cy="178502"/>
          </a:xfrm>
        </p:grpSpPr>
        <p:sp>
          <p:nvSpPr>
            <p:cNvPr name="Freeform 27" id="27"/>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8" id="28"/>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9910219" y="5774652"/>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sp>
        <p:nvSpPr>
          <p:cNvPr name="TextBox 30" id="30"/>
          <p:cNvSpPr txBox="true"/>
          <p:nvPr/>
        </p:nvSpPr>
        <p:spPr>
          <a:xfrm rot="0">
            <a:off x="10816519" y="5755602"/>
            <a:ext cx="3568527" cy="422276"/>
          </a:xfrm>
          <a:prstGeom prst="rect">
            <a:avLst/>
          </a:prstGeom>
        </p:spPr>
        <p:txBody>
          <a:bodyPr anchor="t" rtlCol="false" tIns="0" lIns="0" bIns="0" rIns="0">
            <a:spAutoFit/>
          </a:bodyPr>
          <a:lstStyle/>
          <a:p>
            <a:pPr algn="l">
              <a:lnSpc>
                <a:spcPts val="3499"/>
              </a:lnSpc>
              <a:spcBef>
                <a:spcPct val="0"/>
              </a:spcBef>
            </a:pPr>
            <a:r>
              <a:rPr lang="en-US" b="true" sz="2499">
                <a:solidFill>
                  <a:srgbClr val="02CDFF"/>
                </a:solidFill>
                <a:latin typeface="Open Sans Bold"/>
                <a:ea typeface="Open Sans Bold"/>
                <a:cs typeface="Open Sans Bold"/>
                <a:sym typeface="Open Sans Bold"/>
              </a:rPr>
              <a:t>Công nghệ sử dụng</a:t>
            </a:r>
          </a:p>
        </p:txBody>
      </p:sp>
      <p:grpSp>
        <p:nvGrpSpPr>
          <p:cNvPr name="Group 31" id="31"/>
          <p:cNvGrpSpPr/>
          <p:nvPr/>
        </p:nvGrpSpPr>
        <p:grpSpPr>
          <a:xfrm rot="0">
            <a:off x="9819398" y="7428953"/>
            <a:ext cx="677751" cy="677751"/>
            <a:chOff x="0" y="0"/>
            <a:chExt cx="178502" cy="178502"/>
          </a:xfrm>
        </p:grpSpPr>
        <p:sp>
          <p:nvSpPr>
            <p:cNvPr name="Freeform 32" id="32"/>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33" id="33"/>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9910219" y="7604951"/>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35" id="35"/>
          <p:cNvSpPr txBox="true"/>
          <p:nvPr/>
        </p:nvSpPr>
        <p:spPr>
          <a:xfrm rot="0">
            <a:off x="10816519" y="7532878"/>
            <a:ext cx="3568527" cy="422276"/>
          </a:xfrm>
          <a:prstGeom prst="rect">
            <a:avLst/>
          </a:prstGeom>
        </p:spPr>
        <p:txBody>
          <a:bodyPr anchor="t" rtlCol="false" tIns="0" lIns="0" bIns="0" rIns="0">
            <a:spAutoFit/>
          </a:bodyPr>
          <a:lstStyle/>
          <a:p>
            <a:pPr algn="l">
              <a:lnSpc>
                <a:spcPts val="3499"/>
              </a:lnSpc>
              <a:spcBef>
                <a:spcPct val="0"/>
              </a:spcBef>
            </a:pPr>
            <a:r>
              <a:rPr lang="en-US" b="true" sz="2499">
                <a:solidFill>
                  <a:srgbClr val="02CDFF"/>
                </a:solidFill>
                <a:latin typeface="Open Sans Bold"/>
                <a:ea typeface="Open Sans Bold"/>
                <a:cs typeface="Open Sans Bold"/>
                <a:sym typeface="Open Sans Bold"/>
              </a:rPr>
              <a:t>Demo sản phẩm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02</a:t>
            </a:r>
          </a:p>
        </p:txBody>
      </p:sp>
      <p:grpSp>
        <p:nvGrpSpPr>
          <p:cNvPr name="Group 18" id="18"/>
          <p:cNvGrpSpPr/>
          <p:nvPr/>
        </p:nvGrpSpPr>
        <p:grpSpPr>
          <a:xfrm rot="0">
            <a:off x="1039108" y="1028700"/>
            <a:ext cx="4893363" cy="8239125"/>
            <a:chOff x="0" y="0"/>
            <a:chExt cx="6524484" cy="10985500"/>
          </a:xfrm>
        </p:grpSpPr>
        <p:pic>
          <p:nvPicPr>
            <p:cNvPr name="Picture 19" id="19"/>
            <p:cNvPicPr>
              <a:picLocks noChangeAspect="true"/>
            </p:cNvPicPr>
            <p:nvPr/>
          </p:nvPicPr>
          <p:blipFill>
            <a:blip r:embed="rId4"/>
            <a:srcRect l="8223" t="0" r="2688" b="0"/>
            <a:stretch>
              <a:fillRect/>
            </a:stretch>
          </p:blipFill>
          <p:spPr>
            <a:xfrm flipH="false" flipV="false">
              <a:off x="0" y="0"/>
              <a:ext cx="6524484" cy="10985500"/>
            </a:xfrm>
            <a:prstGeom prst="rect">
              <a:avLst/>
            </a:prstGeom>
          </p:spPr>
        </p:pic>
      </p:grpSp>
      <p:sp>
        <p:nvSpPr>
          <p:cNvPr name="TextBox 20" id="20"/>
          <p:cNvSpPr txBox="true"/>
          <p:nvPr/>
        </p:nvSpPr>
        <p:spPr>
          <a:xfrm rot="0">
            <a:off x="7613832" y="2367482"/>
            <a:ext cx="9207707" cy="920750"/>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Giới thiệu</a:t>
            </a:r>
          </a:p>
        </p:txBody>
      </p:sp>
      <p:sp>
        <p:nvSpPr>
          <p:cNvPr name="TextBox 21" id="21"/>
          <p:cNvSpPr txBox="true"/>
          <p:nvPr/>
        </p:nvSpPr>
        <p:spPr>
          <a:xfrm rot="0">
            <a:off x="7613832" y="3579814"/>
            <a:ext cx="8346855" cy="2052320"/>
          </a:xfrm>
          <a:prstGeom prst="rect">
            <a:avLst/>
          </a:prstGeom>
        </p:spPr>
        <p:txBody>
          <a:bodyPr anchor="t" rtlCol="false" tIns="0" lIns="0" bIns="0" rIns="0">
            <a:spAutoFit/>
          </a:bodyPr>
          <a:lstStyle/>
          <a:p>
            <a:pPr algn="l">
              <a:lnSpc>
                <a:spcPts val="2379"/>
              </a:lnSpc>
            </a:pPr>
            <a:r>
              <a:rPr lang="en-US" sz="1699">
                <a:solidFill>
                  <a:srgbClr val="1F2020"/>
                </a:solidFill>
                <a:latin typeface="Open Sans"/>
                <a:ea typeface="Open Sans"/>
                <a:cs typeface="Open Sans"/>
                <a:sym typeface="Open Sans"/>
              </a:rPr>
              <a:t>AI Video Story Generator là một công cụ sử dụng trí tuệ nhân tạo để tạo ra những câu chuyện video từ yêu cầu của người dùng. Bằng cách biến ý tưởng thành âm thanh, sau đó chuyển đổi thành phụ đề và kết hợp vào video, nó mang đến trải nghiệm sáng tạo và tự động hóa cho việc sản xuất nội dung video. Công cụ này giúp tiết kiệm thời gian và tối ưu quy trình làm video cho người dùng. Nguồn cảm hứng: Các video kể chuyện có background là minecraft + GenAI KEPCO</a:t>
            </a:r>
          </a:p>
          <a:p>
            <a:pPr algn="l">
              <a:lnSpc>
                <a:spcPts val="2379"/>
              </a:lnSpc>
              <a:spcBef>
                <a:spcPct val="0"/>
              </a:spcBef>
            </a:pPr>
          </a:p>
        </p:txBody>
      </p:sp>
      <p:sp>
        <p:nvSpPr>
          <p:cNvPr name="TextBox 22" id="22"/>
          <p:cNvSpPr txBox="true"/>
          <p:nvPr/>
        </p:nvSpPr>
        <p:spPr>
          <a:xfrm rot="0">
            <a:off x="7593988" y="6062799"/>
            <a:ext cx="8346855" cy="1247140"/>
          </a:xfrm>
          <a:prstGeom prst="rect">
            <a:avLst/>
          </a:prstGeom>
        </p:spPr>
        <p:txBody>
          <a:bodyPr anchor="t" rtlCol="false" tIns="0" lIns="0" bIns="0" rIns="0">
            <a:spAutoFit/>
          </a:bodyPr>
          <a:lstStyle/>
          <a:p>
            <a:pPr algn="l">
              <a:lnSpc>
                <a:spcPts val="2939"/>
              </a:lnSpc>
            </a:pPr>
            <a:r>
              <a:rPr lang="en-US" sz="2099" b="true">
                <a:solidFill>
                  <a:srgbClr val="02CDFF"/>
                </a:solidFill>
                <a:latin typeface="Open Sans Bold"/>
                <a:ea typeface="Open Sans Bold"/>
                <a:cs typeface="Open Sans Bold"/>
                <a:sym typeface="Open Sans Bold"/>
              </a:rPr>
              <a:t>Problem</a:t>
            </a:r>
          </a:p>
          <a:p>
            <a:pPr algn="l">
              <a:lnSpc>
                <a:spcPts val="2379"/>
              </a:lnSpc>
              <a:spcBef>
                <a:spcPct val="0"/>
              </a:spcBef>
            </a:pPr>
            <a:r>
              <a:rPr lang="en-US" sz="1699">
                <a:solidFill>
                  <a:srgbClr val="1F2020"/>
                </a:solidFill>
                <a:latin typeface="Open Sans"/>
                <a:ea typeface="Open Sans"/>
                <a:cs typeface="Open Sans"/>
                <a:sym typeface="Open Sans"/>
              </a:rPr>
              <a:t>Ngày nay, reels video ngày càng phổ biến, con người có thể dành hàng giờ đồng hồ để xem các reels. Để có thể giúp con người tạo ra các video nhanh gọn như vậy, thì AI video story generator là một giải pháp</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03</a:t>
            </a:r>
          </a:p>
        </p:txBody>
      </p:sp>
      <p:grpSp>
        <p:nvGrpSpPr>
          <p:cNvPr name="Group 18" id="18"/>
          <p:cNvGrpSpPr/>
          <p:nvPr/>
        </p:nvGrpSpPr>
        <p:grpSpPr>
          <a:xfrm rot="0">
            <a:off x="12703775" y="1028700"/>
            <a:ext cx="4555525" cy="4567684"/>
            <a:chOff x="0" y="0"/>
            <a:chExt cx="6074033" cy="6090246"/>
          </a:xfrm>
        </p:grpSpPr>
        <p:pic>
          <p:nvPicPr>
            <p:cNvPr name="Picture 19" id="19"/>
            <p:cNvPicPr>
              <a:picLocks noChangeAspect="true"/>
            </p:cNvPicPr>
            <p:nvPr/>
          </p:nvPicPr>
          <p:blipFill>
            <a:blip r:embed="rId4"/>
            <a:srcRect l="0" t="16598" r="0" b="16598"/>
            <a:stretch>
              <a:fillRect/>
            </a:stretch>
          </p:blipFill>
          <p:spPr>
            <a:xfrm flipH="false" flipV="false">
              <a:off x="0" y="0"/>
              <a:ext cx="6074033" cy="6090246"/>
            </a:xfrm>
            <a:prstGeom prst="rect">
              <a:avLst/>
            </a:prstGeom>
          </p:spPr>
        </p:pic>
      </p:grpSp>
      <p:grpSp>
        <p:nvGrpSpPr>
          <p:cNvPr name="Group 20" id="20"/>
          <p:cNvGrpSpPr/>
          <p:nvPr/>
        </p:nvGrpSpPr>
        <p:grpSpPr>
          <a:xfrm rot="0">
            <a:off x="7889954" y="1028700"/>
            <a:ext cx="4555525" cy="4567684"/>
            <a:chOff x="0" y="0"/>
            <a:chExt cx="6074033" cy="6090246"/>
          </a:xfrm>
        </p:grpSpPr>
        <p:pic>
          <p:nvPicPr>
            <p:cNvPr name="Picture 21" id="21"/>
            <p:cNvPicPr>
              <a:picLocks noChangeAspect="true"/>
            </p:cNvPicPr>
            <p:nvPr/>
          </p:nvPicPr>
          <p:blipFill>
            <a:blip r:embed="rId5"/>
            <a:srcRect l="0" t="16598" r="0" b="16598"/>
            <a:stretch>
              <a:fillRect/>
            </a:stretch>
          </p:blipFill>
          <p:spPr>
            <a:xfrm flipH="false" flipV="false">
              <a:off x="0" y="0"/>
              <a:ext cx="6074033" cy="6090246"/>
            </a:xfrm>
            <a:prstGeom prst="rect">
              <a:avLst/>
            </a:prstGeom>
          </p:spPr>
        </p:pic>
      </p:grpSp>
      <p:sp>
        <p:nvSpPr>
          <p:cNvPr name="TextBox 22" id="22"/>
          <p:cNvSpPr txBox="true"/>
          <p:nvPr/>
        </p:nvSpPr>
        <p:spPr>
          <a:xfrm rot="0">
            <a:off x="2149968" y="2433141"/>
            <a:ext cx="4125510" cy="1825625"/>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Công nghệ</a:t>
            </a:r>
          </a:p>
          <a:p>
            <a:pPr algn="l">
              <a:lnSpc>
                <a:spcPts val="7150"/>
              </a:lnSpc>
            </a:pPr>
            <a:r>
              <a:rPr lang="en-US" sz="6500" b="true">
                <a:solidFill>
                  <a:srgbClr val="02CDFF"/>
                </a:solidFill>
                <a:latin typeface="Barlow Condensed Bold"/>
                <a:ea typeface="Barlow Condensed Bold"/>
                <a:cs typeface="Barlow Condensed Bold"/>
                <a:sym typeface="Barlow Condensed Bold"/>
              </a:rPr>
              <a:t>sử dụng</a:t>
            </a:r>
          </a:p>
        </p:txBody>
      </p:sp>
      <p:grpSp>
        <p:nvGrpSpPr>
          <p:cNvPr name="Group 23" id="23"/>
          <p:cNvGrpSpPr/>
          <p:nvPr/>
        </p:nvGrpSpPr>
        <p:grpSpPr>
          <a:xfrm rot="0">
            <a:off x="809435" y="6716037"/>
            <a:ext cx="677751" cy="677751"/>
            <a:chOff x="0" y="0"/>
            <a:chExt cx="903667" cy="903667"/>
          </a:xfrm>
        </p:grpSpPr>
        <p:grpSp>
          <p:nvGrpSpPr>
            <p:cNvPr name="Group 24" id="24"/>
            <p:cNvGrpSpPr/>
            <p:nvPr/>
          </p:nvGrpSpPr>
          <p:grpSpPr>
            <a:xfrm rot="0">
              <a:off x="0" y="0"/>
              <a:ext cx="903667" cy="903667"/>
              <a:chOff x="0" y="0"/>
              <a:chExt cx="178502" cy="178502"/>
            </a:xfrm>
          </p:grpSpPr>
          <p:sp>
            <p:nvSpPr>
              <p:cNvPr name="Freeform 25" id="25"/>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6" id="26"/>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grpSp>
      <p:sp>
        <p:nvSpPr>
          <p:cNvPr name="TextBox 28" id="28"/>
          <p:cNvSpPr txBox="true"/>
          <p:nvPr/>
        </p:nvSpPr>
        <p:spPr>
          <a:xfrm rot="0">
            <a:off x="1670617" y="6756666"/>
            <a:ext cx="2012018" cy="511811"/>
          </a:xfrm>
          <a:prstGeom prst="rect">
            <a:avLst/>
          </a:prstGeom>
        </p:spPr>
        <p:txBody>
          <a:bodyPr anchor="t" rtlCol="false" tIns="0" lIns="0" bIns="0" rIns="0">
            <a:spAutoFit/>
          </a:bodyPr>
          <a:lstStyle/>
          <a:p>
            <a:pPr algn="l">
              <a:lnSpc>
                <a:spcPts val="4339"/>
              </a:lnSpc>
              <a:spcBef>
                <a:spcPct val="0"/>
              </a:spcBef>
            </a:pPr>
            <a:r>
              <a:rPr lang="en-US" b="true" sz="3099">
                <a:solidFill>
                  <a:srgbClr val="02CDFF"/>
                </a:solidFill>
                <a:latin typeface="Open Sans Bold"/>
                <a:ea typeface="Open Sans Bold"/>
                <a:cs typeface="Open Sans Bold"/>
                <a:sym typeface="Open Sans Bold"/>
              </a:rPr>
              <a:t>Language</a:t>
            </a:r>
          </a:p>
        </p:txBody>
      </p:sp>
      <p:grpSp>
        <p:nvGrpSpPr>
          <p:cNvPr name="Group 29" id="29"/>
          <p:cNvGrpSpPr/>
          <p:nvPr/>
        </p:nvGrpSpPr>
        <p:grpSpPr>
          <a:xfrm rot="0">
            <a:off x="6851040" y="6716037"/>
            <a:ext cx="677751" cy="677751"/>
            <a:chOff x="0" y="0"/>
            <a:chExt cx="903667" cy="903667"/>
          </a:xfrm>
        </p:grpSpPr>
        <p:grpSp>
          <p:nvGrpSpPr>
            <p:cNvPr name="Group 30" id="30"/>
            <p:cNvGrpSpPr/>
            <p:nvPr/>
          </p:nvGrpSpPr>
          <p:grpSpPr>
            <a:xfrm rot="0">
              <a:off x="0" y="0"/>
              <a:ext cx="903667" cy="903667"/>
              <a:chOff x="0" y="0"/>
              <a:chExt cx="178502" cy="178502"/>
            </a:xfrm>
          </p:grpSpPr>
          <p:sp>
            <p:nvSpPr>
              <p:cNvPr name="Freeform 31" id="31"/>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32" id="32"/>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grpSp>
      <p:sp>
        <p:nvSpPr>
          <p:cNvPr name="TextBox 34" id="34"/>
          <p:cNvSpPr txBox="true"/>
          <p:nvPr/>
        </p:nvSpPr>
        <p:spPr>
          <a:xfrm rot="0">
            <a:off x="7752079" y="6775195"/>
            <a:ext cx="2012018" cy="511811"/>
          </a:xfrm>
          <a:prstGeom prst="rect">
            <a:avLst/>
          </a:prstGeom>
        </p:spPr>
        <p:txBody>
          <a:bodyPr anchor="t" rtlCol="false" tIns="0" lIns="0" bIns="0" rIns="0">
            <a:spAutoFit/>
          </a:bodyPr>
          <a:lstStyle/>
          <a:p>
            <a:pPr algn="l">
              <a:lnSpc>
                <a:spcPts val="4339"/>
              </a:lnSpc>
              <a:spcBef>
                <a:spcPct val="0"/>
              </a:spcBef>
            </a:pPr>
            <a:r>
              <a:rPr lang="en-US" b="true" sz="3099">
                <a:solidFill>
                  <a:srgbClr val="02CDFF"/>
                </a:solidFill>
                <a:latin typeface="Open Sans Bold"/>
                <a:ea typeface="Open Sans Bold"/>
                <a:cs typeface="Open Sans Bold"/>
                <a:sym typeface="Open Sans Bold"/>
              </a:rPr>
              <a:t>Model</a:t>
            </a:r>
          </a:p>
        </p:txBody>
      </p:sp>
      <p:grpSp>
        <p:nvGrpSpPr>
          <p:cNvPr name="Group 35" id="35"/>
          <p:cNvGrpSpPr/>
          <p:nvPr/>
        </p:nvGrpSpPr>
        <p:grpSpPr>
          <a:xfrm rot="0">
            <a:off x="12551442" y="6716037"/>
            <a:ext cx="677751" cy="677751"/>
            <a:chOff x="0" y="0"/>
            <a:chExt cx="178502" cy="178502"/>
          </a:xfrm>
        </p:grpSpPr>
        <p:sp>
          <p:nvSpPr>
            <p:cNvPr name="Freeform 36" id="36"/>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37" id="37"/>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38" id="38"/>
          <p:cNvSpPr txBox="true"/>
          <p:nvPr/>
        </p:nvSpPr>
        <p:spPr>
          <a:xfrm rot="0">
            <a:off x="12642262" y="6892035"/>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39" id="39"/>
          <p:cNvSpPr txBox="true"/>
          <p:nvPr/>
        </p:nvSpPr>
        <p:spPr>
          <a:xfrm rot="0">
            <a:off x="13689912" y="6775195"/>
            <a:ext cx="2012018" cy="511811"/>
          </a:xfrm>
          <a:prstGeom prst="rect">
            <a:avLst/>
          </a:prstGeom>
        </p:spPr>
        <p:txBody>
          <a:bodyPr anchor="t" rtlCol="false" tIns="0" lIns="0" bIns="0" rIns="0">
            <a:spAutoFit/>
          </a:bodyPr>
          <a:lstStyle/>
          <a:p>
            <a:pPr algn="l">
              <a:lnSpc>
                <a:spcPts val="4339"/>
              </a:lnSpc>
              <a:spcBef>
                <a:spcPct val="0"/>
              </a:spcBef>
            </a:pPr>
            <a:r>
              <a:rPr lang="en-US" b="true" sz="3099">
                <a:solidFill>
                  <a:srgbClr val="02CDFF"/>
                </a:solidFill>
                <a:latin typeface="Open Sans Bold"/>
                <a:ea typeface="Open Sans Bold"/>
                <a:cs typeface="Open Sans Bold"/>
                <a:sym typeface="Open Sans Bold"/>
              </a:rPr>
              <a:t>Deploy</a:t>
            </a:r>
          </a:p>
        </p:txBody>
      </p:sp>
      <p:sp>
        <p:nvSpPr>
          <p:cNvPr name="Freeform 40" id="40"/>
          <p:cNvSpPr/>
          <p:nvPr/>
        </p:nvSpPr>
        <p:spPr>
          <a:xfrm flipH="false" flipV="false" rot="0">
            <a:off x="809435" y="7607353"/>
            <a:ext cx="2413597" cy="1364207"/>
          </a:xfrm>
          <a:custGeom>
            <a:avLst/>
            <a:gdLst/>
            <a:ahLst/>
            <a:cxnLst/>
            <a:rect r="r" b="b" t="t" l="l"/>
            <a:pathLst>
              <a:path h="1364207" w="2413597">
                <a:moveTo>
                  <a:pt x="0" y="0"/>
                </a:moveTo>
                <a:lnTo>
                  <a:pt x="2413597" y="0"/>
                </a:lnTo>
                <a:lnTo>
                  <a:pt x="2413597" y="1364207"/>
                </a:lnTo>
                <a:lnTo>
                  <a:pt x="0" y="1364207"/>
                </a:lnTo>
                <a:lnTo>
                  <a:pt x="0" y="0"/>
                </a:lnTo>
                <a:close/>
              </a:path>
            </a:pathLst>
          </a:custGeom>
          <a:blipFill>
            <a:blip r:embed="rId6"/>
            <a:stretch>
              <a:fillRect l="0" t="0" r="0" b="0"/>
            </a:stretch>
          </a:blipFill>
        </p:spPr>
      </p:sp>
      <p:sp>
        <p:nvSpPr>
          <p:cNvPr name="Freeform 41" id="41"/>
          <p:cNvSpPr/>
          <p:nvPr/>
        </p:nvSpPr>
        <p:spPr>
          <a:xfrm flipH="false" flipV="false" rot="0">
            <a:off x="3832632" y="7658868"/>
            <a:ext cx="1233478" cy="1261177"/>
          </a:xfrm>
          <a:custGeom>
            <a:avLst/>
            <a:gdLst/>
            <a:ahLst/>
            <a:cxnLst/>
            <a:rect r="r" b="b" t="t" l="l"/>
            <a:pathLst>
              <a:path h="1261177" w="1233478">
                <a:moveTo>
                  <a:pt x="0" y="0"/>
                </a:moveTo>
                <a:lnTo>
                  <a:pt x="1233478" y="0"/>
                </a:lnTo>
                <a:lnTo>
                  <a:pt x="1233478" y="1261177"/>
                </a:lnTo>
                <a:lnTo>
                  <a:pt x="0" y="1261177"/>
                </a:lnTo>
                <a:lnTo>
                  <a:pt x="0" y="0"/>
                </a:lnTo>
                <a:close/>
              </a:path>
            </a:pathLst>
          </a:custGeom>
          <a:blipFill>
            <a:blip r:embed="rId7"/>
            <a:stretch>
              <a:fillRect l="0" t="0" r="-8910" b="-16971"/>
            </a:stretch>
          </a:blipFill>
        </p:spPr>
      </p:sp>
      <p:sp>
        <p:nvSpPr>
          <p:cNvPr name="Freeform 42" id="42"/>
          <p:cNvSpPr/>
          <p:nvPr/>
        </p:nvSpPr>
        <p:spPr>
          <a:xfrm flipH="false" flipV="false" rot="0">
            <a:off x="12551442" y="7746293"/>
            <a:ext cx="1803444" cy="1489484"/>
          </a:xfrm>
          <a:custGeom>
            <a:avLst/>
            <a:gdLst/>
            <a:ahLst/>
            <a:cxnLst/>
            <a:rect r="r" b="b" t="t" l="l"/>
            <a:pathLst>
              <a:path h="1489484" w="1803444">
                <a:moveTo>
                  <a:pt x="0" y="0"/>
                </a:moveTo>
                <a:lnTo>
                  <a:pt x="1803444" y="0"/>
                </a:lnTo>
                <a:lnTo>
                  <a:pt x="1803444" y="1489484"/>
                </a:lnTo>
                <a:lnTo>
                  <a:pt x="0" y="1489484"/>
                </a:lnTo>
                <a:lnTo>
                  <a:pt x="0" y="0"/>
                </a:lnTo>
                <a:close/>
              </a:path>
            </a:pathLst>
          </a:custGeom>
          <a:blipFill>
            <a:blip r:embed="rId8"/>
            <a:stretch>
              <a:fillRect l="0" t="0" r="0" b="0"/>
            </a:stretch>
          </a:blipFill>
        </p:spPr>
      </p:sp>
      <p:sp>
        <p:nvSpPr>
          <p:cNvPr name="Freeform 43" id="43"/>
          <p:cNvSpPr/>
          <p:nvPr/>
        </p:nvSpPr>
        <p:spPr>
          <a:xfrm flipH="false" flipV="false" rot="0">
            <a:off x="6851040" y="7625728"/>
            <a:ext cx="1907048" cy="1610049"/>
          </a:xfrm>
          <a:custGeom>
            <a:avLst/>
            <a:gdLst/>
            <a:ahLst/>
            <a:cxnLst/>
            <a:rect r="r" b="b" t="t" l="l"/>
            <a:pathLst>
              <a:path h="1610049" w="1907048">
                <a:moveTo>
                  <a:pt x="0" y="0"/>
                </a:moveTo>
                <a:lnTo>
                  <a:pt x="1907048" y="0"/>
                </a:lnTo>
                <a:lnTo>
                  <a:pt x="1907048" y="1610049"/>
                </a:lnTo>
                <a:lnTo>
                  <a:pt x="0" y="1610049"/>
                </a:lnTo>
                <a:lnTo>
                  <a:pt x="0" y="0"/>
                </a:lnTo>
                <a:close/>
              </a:path>
            </a:pathLst>
          </a:custGeom>
          <a:blipFill>
            <a:blip r:embed="rId9"/>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05</a:t>
            </a:r>
          </a:p>
        </p:txBody>
      </p:sp>
      <p:grpSp>
        <p:nvGrpSpPr>
          <p:cNvPr name="Group 18" id="18"/>
          <p:cNvGrpSpPr/>
          <p:nvPr/>
        </p:nvGrpSpPr>
        <p:grpSpPr>
          <a:xfrm rot="0">
            <a:off x="13154289" y="1028700"/>
            <a:ext cx="4109526" cy="8229600"/>
            <a:chOff x="0" y="0"/>
            <a:chExt cx="5479368" cy="10972800"/>
          </a:xfrm>
        </p:grpSpPr>
        <p:pic>
          <p:nvPicPr>
            <p:cNvPr name="Picture 19" id="19"/>
            <p:cNvPicPr>
              <a:picLocks noChangeAspect="true"/>
            </p:cNvPicPr>
            <p:nvPr/>
          </p:nvPicPr>
          <p:blipFill>
            <a:blip r:embed="rId4"/>
            <a:srcRect l="38136" t="0" r="28551" b="0"/>
            <a:stretch>
              <a:fillRect/>
            </a:stretch>
          </p:blipFill>
          <p:spPr>
            <a:xfrm flipH="false" flipV="false">
              <a:off x="0" y="0"/>
              <a:ext cx="5479368" cy="10972800"/>
            </a:xfrm>
            <a:prstGeom prst="rect">
              <a:avLst/>
            </a:prstGeom>
          </p:spPr>
        </p:pic>
      </p:grpSp>
      <p:sp>
        <p:nvSpPr>
          <p:cNvPr name="TextBox 20" id="20"/>
          <p:cNvSpPr txBox="true"/>
          <p:nvPr/>
        </p:nvSpPr>
        <p:spPr>
          <a:xfrm rot="0">
            <a:off x="2176959" y="1991118"/>
            <a:ext cx="4533851" cy="920750"/>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OLLAMA MODEL</a:t>
            </a:r>
          </a:p>
        </p:txBody>
      </p:sp>
      <p:grpSp>
        <p:nvGrpSpPr>
          <p:cNvPr name="Group 21" id="21"/>
          <p:cNvGrpSpPr/>
          <p:nvPr/>
        </p:nvGrpSpPr>
        <p:grpSpPr>
          <a:xfrm rot="0">
            <a:off x="2176959" y="3317588"/>
            <a:ext cx="677751" cy="677751"/>
            <a:chOff x="0" y="0"/>
            <a:chExt cx="178502" cy="178502"/>
          </a:xfrm>
        </p:grpSpPr>
        <p:sp>
          <p:nvSpPr>
            <p:cNvPr name="Freeform 22" id="22"/>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3" id="23"/>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3174080" y="3702438"/>
            <a:ext cx="8471293" cy="1554480"/>
          </a:xfrm>
          <a:prstGeom prst="rect">
            <a:avLst/>
          </a:prstGeom>
        </p:spPr>
        <p:txBody>
          <a:bodyPr anchor="t" rtlCol="false" tIns="0" lIns="0" bIns="0" rIns="0">
            <a:spAutoFit/>
          </a:bodyPr>
          <a:lstStyle/>
          <a:p>
            <a:pPr algn="l">
              <a:lnSpc>
                <a:spcPts val="2519"/>
              </a:lnSpc>
              <a:spcBef>
                <a:spcPct val="0"/>
              </a:spcBef>
            </a:pPr>
            <a:r>
              <a:rPr lang="en-US" sz="1799">
                <a:solidFill>
                  <a:srgbClr val="1F2020"/>
                </a:solidFill>
                <a:latin typeface="Open Sans"/>
                <a:ea typeface="Open Sans"/>
                <a:cs typeface="Open Sans"/>
                <a:sym typeface="Open Sans"/>
              </a:rPr>
              <a:t>Ollama là một mô hình ngôn ngữ AI dựa trên nền tảng xử lý ngôn ngữ tự nhiên (NLP) được phát triển với các mục tiêu chính là tính linh hoạt, hiệu suất, và khả năng tích hợp dễ dàng trong các ứng dụng thương mại và công nghiệp. Mô hình này có nhiều ứng dụng từ chatbot, phân tích văn bản, đến các hệ thống khuyến nghị và tìm kiếm.</a:t>
            </a:r>
          </a:p>
        </p:txBody>
      </p:sp>
      <p:sp>
        <p:nvSpPr>
          <p:cNvPr name="TextBox 25" id="25"/>
          <p:cNvSpPr txBox="true"/>
          <p:nvPr/>
        </p:nvSpPr>
        <p:spPr>
          <a:xfrm rot="0">
            <a:off x="2267779" y="3493585"/>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26" id="26"/>
          <p:cNvSpPr txBox="true"/>
          <p:nvPr/>
        </p:nvSpPr>
        <p:spPr>
          <a:xfrm rot="0">
            <a:off x="3174080" y="3279488"/>
            <a:ext cx="2012018" cy="356235"/>
          </a:xfrm>
          <a:prstGeom prst="rect">
            <a:avLst/>
          </a:prstGeom>
        </p:spPr>
        <p:txBody>
          <a:bodyPr anchor="t" rtlCol="false" tIns="0" lIns="0" bIns="0" rIns="0">
            <a:spAutoFit/>
          </a:bodyPr>
          <a:lstStyle/>
          <a:p>
            <a:pPr algn="l">
              <a:lnSpc>
                <a:spcPts val="2939"/>
              </a:lnSpc>
              <a:spcBef>
                <a:spcPct val="0"/>
              </a:spcBef>
            </a:pPr>
            <a:r>
              <a:rPr lang="en-US" b="true" sz="2099">
                <a:solidFill>
                  <a:srgbClr val="02CDFF"/>
                </a:solidFill>
                <a:latin typeface="Open Sans Bold"/>
                <a:ea typeface="Open Sans Bold"/>
                <a:cs typeface="Open Sans Bold"/>
                <a:sym typeface="Open Sans Bold"/>
              </a:rPr>
              <a:t>OLLAMA là gì?</a:t>
            </a:r>
          </a:p>
        </p:txBody>
      </p:sp>
      <p:grpSp>
        <p:nvGrpSpPr>
          <p:cNvPr name="Group 27" id="27"/>
          <p:cNvGrpSpPr/>
          <p:nvPr/>
        </p:nvGrpSpPr>
        <p:grpSpPr>
          <a:xfrm rot="0">
            <a:off x="2176959" y="5678727"/>
            <a:ext cx="677751" cy="677751"/>
            <a:chOff x="0" y="0"/>
            <a:chExt cx="178502" cy="178502"/>
          </a:xfrm>
        </p:grpSpPr>
        <p:sp>
          <p:nvSpPr>
            <p:cNvPr name="Freeform 28" id="28"/>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9" id="29"/>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3174080" y="6063577"/>
            <a:ext cx="3838189" cy="925830"/>
          </a:xfrm>
          <a:prstGeom prst="rect">
            <a:avLst/>
          </a:prstGeom>
        </p:spPr>
        <p:txBody>
          <a:bodyPr anchor="t" rtlCol="false" tIns="0" lIns="0" bIns="0" rIns="0">
            <a:spAutoFit/>
          </a:bodyPr>
          <a:lstStyle/>
          <a:p>
            <a:pPr algn="l" marL="388618" indent="-194309" lvl="1">
              <a:lnSpc>
                <a:spcPts val="2519"/>
              </a:lnSpc>
              <a:buFont typeface="Arial"/>
              <a:buChar char="•"/>
            </a:pPr>
            <a:r>
              <a:rPr lang="en-US" sz="1799">
                <a:solidFill>
                  <a:srgbClr val="1F2020"/>
                </a:solidFill>
                <a:latin typeface="Open Sans"/>
                <a:ea typeface="Open Sans"/>
                <a:cs typeface="Open Sans"/>
                <a:sym typeface="Open Sans"/>
              </a:rPr>
              <a:t>Hiệu suất cao</a:t>
            </a:r>
          </a:p>
          <a:p>
            <a:pPr algn="l" marL="388618" indent="-194309" lvl="1">
              <a:lnSpc>
                <a:spcPts val="2519"/>
              </a:lnSpc>
              <a:buFont typeface="Arial"/>
              <a:buChar char="•"/>
            </a:pPr>
            <a:r>
              <a:rPr lang="en-US" sz="1799">
                <a:solidFill>
                  <a:srgbClr val="1F2020"/>
                </a:solidFill>
                <a:latin typeface="Open Sans"/>
                <a:ea typeface="Open Sans"/>
                <a:cs typeface="Open Sans"/>
                <a:sym typeface="Open Sans"/>
              </a:rPr>
              <a:t>Khả năng tương thích</a:t>
            </a:r>
          </a:p>
          <a:p>
            <a:pPr algn="l" marL="388618" indent="-194309" lvl="1">
              <a:lnSpc>
                <a:spcPts val="2519"/>
              </a:lnSpc>
              <a:spcBef>
                <a:spcPct val="0"/>
              </a:spcBef>
              <a:buFont typeface="Arial"/>
              <a:buChar char="•"/>
            </a:pPr>
            <a:r>
              <a:rPr lang="en-US" sz="1799">
                <a:solidFill>
                  <a:srgbClr val="1F2020"/>
                </a:solidFill>
                <a:latin typeface="Open Sans"/>
                <a:ea typeface="Open Sans"/>
                <a:cs typeface="Open Sans"/>
                <a:sym typeface="Open Sans"/>
              </a:rPr>
              <a:t>Dễ mở rộng</a:t>
            </a:r>
          </a:p>
        </p:txBody>
      </p:sp>
      <p:sp>
        <p:nvSpPr>
          <p:cNvPr name="TextBox 31" id="31"/>
          <p:cNvSpPr txBox="true"/>
          <p:nvPr/>
        </p:nvSpPr>
        <p:spPr>
          <a:xfrm rot="0">
            <a:off x="2267779" y="5854725"/>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sp>
        <p:nvSpPr>
          <p:cNvPr name="TextBox 32" id="32"/>
          <p:cNvSpPr txBox="true"/>
          <p:nvPr/>
        </p:nvSpPr>
        <p:spPr>
          <a:xfrm rot="0">
            <a:off x="3174080" y="5640627"/>
            <a:ext cx="2012018" cy="356235"/>
          </a:xfrm>
          <a:prstGeom prst="rect">
            <a:avLst/>
          </a:prstGeom>
        </p:spPr>
        <p:txBody>
          <a:bodyPr anchor="t" rtlCol="false" tIns="0" lIns="0" bIns="0" rIns="0">
            <a:spAutoFit/>
          </a:bodyPr>
          <a:lstStyle/>
          <a:p>
            <a:pPr algn="l">
              <a:lnSpc>
                <a:spcPts val="2939"/>
              </a:lnSpc>
              <a:spcBef>
                <a:spcPct val="0"/>
              </a:spcBef>
            </a:pPr>
            <a:r>
              <a:rPr lang="en-US" b="true" sz="2099">
                <a:solidFill>
                  <a:srgbClr val="02CDFF"/>
                </a:solidFill>
                <a:latin typeface="Open Sans Bold"/>
                <a:ea typeface="Open Sans Bold"/>
                <a:cs typeface="Open Sans Bold"/>
                <a:sym typeface="Open Sans Bold"/>
              </a:rPr>
              <a:t>Ưu điểm</a:t>
            </a:r>
          </a:p>
        </p:txBody>
      </p:sp>
      <p:grpSp>
        <p:nvGrpSpPr>
          <p:cNvPr name="Group 33" id="33"/>
          <p:cNvGrpSpPr/>
          <p:nvPr/>
        </p:nvGrpSpPr>
        <p:grpSpPr>
          <a:xfrm rot="0">
            <a:off x="2176959" y="7599007"/>
            <a:ext cx="677751" cy="677751"/>
            <a:chOff x="0" y="0"/>
            <a:chExt cx="178502" cy="178502"/>
          </a:xfrm>
        </p:grpSpPr>
        <p:sp>
          <p:nvSpPr>
            <p:cNvPr name="Freeform 34" id="34"/>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35" id="35"/>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36" id="36"/>
          <p:cNvSpPr txBox="true"/>
          <p:nvPr/>
        </p:nvSpPr>
        <p:spPr>
          <a:xfrm rot="0">
            <a:off x="3174080" y="7983857"/>
            <a:ext cx="3838189" cy="1240155"/>
          </a:xfrm>
          <a:prstGeom prst="rect">
            <a:avLst/>
          </a:prstGeom>
        </p:spPr>
        <p:txBody>
          <a:bodyPr anchor="t" rtlCol="false" tIns="0" lIns="0" bIns="0" rIns="0">
            <a:spAutoFit/>
          </a:bodyPr>
          <a:lstStyle/>
          <a:p>
            <a:pPr algn="l" marL="388618" indent="-194309" lvl="1">
              <a:lnSpc>
                <a:spcPts val="2519"/>
              </a:lnSpc>
              <a:buFont typeface="Arial"/>
              <a:buChar char="•"/>
            </a:pPr>
            <a:r>
              <a:rPr lang="en-US" sz="1799">
                <a:solidFill>
                  <a:srgbClr val="1F2020"/>
                </a:solidFill>
                <a:latin typeface="Open Sans"/>
                <a:ea typeface="Open Sans"/>
                <a:cs typeface="Open Sans"/>
                <a:sym typeface="Open Sans"/>
              </a:rPr>
              <a:t>Độ phức tạp trong cấu hình</a:t>
            </a:r>
          </a:p>
          <a:p>
            <a:pPr algn="l" marL="388618" indent="-194309" lvl="1">
              <a:lnSpc>
                <a:spcPts val="2519"/>
              </a:lnSpc>
              <a:buFont typeface="Arial"/>
              <a:buChar char="•"/>
            </a:pPr>
            <a:r>
              <a:rPr lang="en-US" sz="1799">
                <a:solidFill>
                  <a:srgbClr val="1F2020"/>
                </a:solidFill>
                <a:latin typeface="Open Sans"/>
                <a:ea typeface="Open Sans"/>
                <a:cs typeface="Open Sans"/>
                <a:sym typeface="Open Sans"/>
              </a:rPr>
              <a:t>Yêu cầu tài nguyên cao</a:t>
            </a:r>
          </a:p>
          <a:p>
            <a:pPr algn="l" marL="388618" indent="-194309" lvl="1">
              <a:lnSpc>
                <a:spcPts val="2519"/>
              </a:lnSpc>
              <a:spcBef>
                <a:spcPct val="0"/>
              </a:spcBef>
              <a:buFont typeface="Arial"/>
              <a:buChar char="•"/>
            </a:pPr>
            <a:r>
              <a:rPr lang="en-US" sz="1799">
                <a:solidFill>
                  <a:srgbClr val="1F2020"/>
                </a:solidFill>
                <a:latin typeface="Open Sans"/>
                <a:ea typeface="Open Sans"/>
                <a:cs typeface="Open Sans"/>
                <a:sym typeface="Open Sans"/>
              </a:rPr>
              <a:t>Khó tối ưu hóa cho các tác vụ rất chuyên biệt</a:t>
            </a:r>
          </a:p>
        </p:txBody>
      </p:sp>
      <p:sp>
        <p:nvSpPr>
          <p:cNvPr name="TextBox 37" id="37"/>
          <p:cNvSpPr txBox="true"/>
          <p:nvPr/>
        </p:nvSpPr>
        <p:spPr>
          <a:xfrm rot="0">
            <a:off x="2267779" y="7775005"/>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38" id="38"/>
          <p:cNvSpPr txBox="true"/>
          <p:nvPr/>
        </p:nvSpPr>
        <p:spPr>
          <a:xfrm rot="0">
            <a:off x="3174080" y="7560907"/>
            <a:ext cx="2012018" cy="356235"/>
          </a:xfrm>
          <a:prstGeom prst="rect">
            <a:avLst/>
          </a:prstGeom>
        </p:spPr>
        <p:txBody>
          <a:bodyPr anchor="t" rtlCol="false" tIns="0" lIns="0" bIns="0" rIns="0">
            <a:spAutoFit/>
          </a:bodyPr>
          <a:lstStyle/>
          <a:p>
            <a:pPr algn="l">
              <a:lnSpc>
                <a:spcPts val="2939"/>
              </a:lnSpc>
              <a:spcBef>
                <a:spcPct val="0"/>
              </a:spcBef>
            </a:pPr>
            <a:r>
              <a:rPr lang="en-US" b="true" sz="2099">
                <a:solidFill>
                  <a:srgbClr val="02CDFF"/>
                </a:solidFill>
                <a:latin typeface="Open Sans Bold"/>
                <a:ea typeface="Open Sans Bold"/>
                <a:cs typeface="Open Sans Bold"/>
                <a:sym typeface="Open Sans Bold"/>
              </a:rPr>
              <a:t>Nhược điểm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1819585" y="3191941"/>
            <a:ext cx="14887891" cy="5466648"/>
          </a:xfrm>
          <a:custGeom>
            <a:avLst/>
            <a:gdLst/>
            <a:ahLst/>
            <a:cxnLst/>
            <a:rect r="r" b="b" t="t" l="l"/>
            <a:pathLst>
              <a:path h="5466648" w="14887891">
                <a:moveTo>
                  <a:pt x="0" y="0"/>
                </a:moveTo>
                <a:lnTo>
                  <a:pt x="14887892" y="0"/>
                </a:lnTo>
                <a:lnTo>
                  <a:pt x="14887892" y="5466648"/>
                </a:lnTo>
                <a:lnTo>
                  <a:pt x="0" y="5466648"/>
                </a:lnTo>
                <a:lnTo>
                  <a:pt x="0" y="0"/>
                </a:lnTo>
                <a:close/>
              </a:path>
            </a:pathLst>
          </a:custGeom>
          <a:blipFill>
            <a:blip r:embed="rId4"/>
            <a:stretch>
              <a:fillRect l="0" t="0" r="0" b="0"/>
            </a:stretch>
          </a:blipFill>
        </p:spPr>
      </p:sp>
      <p:sp>
        <p:nvSpPr>
          <p:cNvPr name="TextBox 13" id="13"/>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4" id="14"/>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5" id="15"/>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6" id="16"/>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7" id="17"/>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name="TextBox 18" id="18"/>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06</a:t>
            </a:r>
          </a:p>
        </p:txBody>
      </p:sp>
      <p:sp>
        <p:nvSpPr>
          <p:cNvPr name="TextBox 19" id="19"/>
          <p:cNvSpPr txBox="true"/>
          <p:nvPr/>
        </p:nvSpPr>
        <p:spPr>
          <a:xfrm rot="0">
            <a:off x="7477913" y="1991118"/>
            <a:ext cx="4125510" cy="920750"/>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Fine tuning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07</a:t>
            </a:r>
          </a:p>
        </p:txBody>
      </p:sp>
      <p:sp>
        <p:nvSpPr>
          <p:cNvPr name="TextBox 18" id="18"/>
          <p:cNvSpPr txBox="true"/>
          <p:nvPr/>
        </p:nvSpPr>
        <p:spPr>
          <a:xfrm rot="0">
            <a:off x="473588" y="1258191"/>
            <a:ext cx="5172808" cy="920750"/>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DEMO</a:t>
            </a:r>
          </a:p>
        </p:txBody>
      </p:sp>
      <p:sp>
        <p:nvSpPr>
          <p:cNvPr name="Freeform 19" id="19"/>
          <p:cNvSpPr/>
          <p:nvPr/>
        </p:nvSpPr>
        <p:spPr>
          <a:xfrm flipH="false" flipV="false" rot="0">
            <a:off x="1343611" y="2480104"/>
            <a:ext cx="15600778" cy="6255460"/>
          </a:xfrm>
          <a:custGeom>
            <a:avLst/>
            <a:gdLst/>
            <a:ahLst/>
            <a:cxnLst/>
            <a:rect r="r" b="b" t="t" l="l"/>
            <a:pathLst>
              <a:path h="6255460" w="15600778">
                <a:moveTo>
                  <a:pt x="0" y="0"/>
                </a:moveTo>
                <a:lnTo>
                  <a:pt x="15600778" y="0"/>
                </a:lnTo>
                <a:lnTo>
                  <a:pt x="15600778" y="6255460"/>
                </a:lnTo>
                <a:lnTo>
                  <a:pt x="0" y="6255460"/>
                </a:lnTo>
                <a:lnTo>
                  <a:pt x="0" y="0"/>
                </a:lnTo>
                <a:close/>
              </a:path>
            </a:pathLst>
          </a:custGeom>
          <a:blipFill>
            <a:blip r:embed="rId4"/>
            <a:stretch>
              <a:fillRect l="0" t="-13786"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07</a:t>
            </a:r>
          </a:p>
        </p:txBody>
      </p:sp>
      <p:sp>
        <p:nvSpPr>
          <p:cNvPr name="Freeform 18" id="18"/>
          <p:cNvSpPr/>
          <p:nvPr/>
        </p:nvSpPr>
        <p:spPr>
          <a:xfrm flipH="false" flipV="false" rot="0">
            <a:off x="552459" y="1348494"/>
            <a:ext cx="17183083" cy="1138379"/>
          </a:xfrm>
          <a:custGeom>
            <a:avLst/>
            <a:gdLst/>
            <a:ahLst/>
            <a:cxnLst/>
            <a:rect r="r" b="b" t="t" l="l"/>
            <a:pathLst>
              <a:path h="1138379" w="17183083">
                <a:moveTo>
                  <a:pt x="0" y="0"/>
                </a:moveTo>
                <a:lnTo>
                  <a:pt x="17183082" y="0"/>
                </a:lnTo>
                <a:lnTo>
                  <a:pt x="17183082" y="1138379"/>
                </a:lnTo>
                <a:lnTo>
                  <a:pt x="0" y="1138379"/>
                </a:lnTo>
                <a:lnTo>
                  <a:pt x="0" y="0"/>
                </a:lnTo>
                <a:close/>
              </a:path>
            </a:pathLst>
          </a:custGeom>
          <a:blipFill>
            <a:blip r:embed="rId4"/>
            <a:stretch>
              <a:fillRect l="0" t="0" r="0" b="0"/>
            </a:stretch>
          </a:blipFill>
        </p:spPr>
      </p:sp>
      <p:sp>
        <p:nvSpPr>
          <p:cNvPr name="Freeform 19" id="19"/>
          <p:cNvSpPr/>
          <p:nvPr/>
        </p:nvSpPr>
        <p:spPr>
          <a:xfrm flipH="false" flipV="false" rot="0">
            <a:off x="2912743" y="3058430"/>
            <a:ext cx="12462513" cy="7010164"/>
          </a:xfrm>
          <a:custGeom>
            <a:avLst/>
            <a:gdLst/>
            <a:ahLst/>
            <a:cxnLst/>
            <a:rect r="r" b="b" t="t" l="l"/>
            <a:pathLst>
              <a:path h="7010164" w="12462513">
                <a:moveTo>
                  <a:pt x="0" y="0"/>
                </a:moveTo>
                <a:lnTo>
                  <a:pt x="12462514" y="0"/>
                </a:lnTo>
                <a:lnTo>
                  <a:pt x="12462514" y="7010164"/>
                </a:lnTo>
                <a:lnTo>
                  <a:pt x="0" y="7010164"/>
                </a:lnTo>
                <a:lnTo>
                  <a:pt x="0" y="0"/>
                </a:lnTo>
                <a:close/>
              </a:path>
            </a:pathLst>
          </a:custGeom>
          <a:blipFill>
            <a:blip r:embed="rId5"/>
            <a:stretch>
              <a:fillRect l="0" t="0" r="0" b="0"/>
            </a:stretch>
          </a:blipFill>
        </p:spPr>
      </p:sp>
      <p:sp>
        <p:nvSpPr>
          <p:cNvPr name="TextBox 20" id="20"/>
          <p:cNvSpPr txBox="true"/>
          <p:nvPr/>
        </p:nvSpPr>
        <p:spPr>
          <a:xfrm rot="0">
            <a:off x="7163942" y="591819"/>
            <a:ext cx="3960117" cy="495300"/>
          </a:xfrm>
          <a:prstGeom prst="rect">
            <a:avLst/>
          </a:prstGeom>
        </p:spPr>
        <p:txBody>
          <a:bodyPr anchor="t" rtlCol="false" tIns="0" lIns="0" bIns="0" rIns="0">
            <a:spAutoFit/>
          </a:bodyPr>
          <a:lstStyle/>
          <a:p>
            <a:pPr algn="just">
              <a:lnSpc>
                <a:spcPts val="4199"/>
              </a:lnSpc>
            </a:pPr>
            <a:r>
              <a:rPr lang="en-US" sz="2999">
                <a:solidFill>
                  <a:srgbClr val="394956"/>
                </a:solidFill>
                <a:latin typeface="Muli"/>
                <a:ea typeface="Muli"/>
                <a:cs typeface="Muli"/>
                <a:sym typeface="Muli"/>
              </a:rPr>
              <a:t>NHẬP LỆNH PROMPT</a:t>
            </a:r>
          </a:p>
        </p:txBody>
      </p:sp>
      <p:sp>
        <p:nvSpPr>
          <p:cNvPr name="TextBox 21" id="21"/>
          <p:cNvSpPr txBox="true"/>
          <p:nvPr/>
        </p:nvSpPr>
        <p:spPr>
          <a:xfrm rot="0">
            <a:off x="1028700" y="5280247"/>
            <a:ext cx="1635712" cy="1543050"/>
          </a:xfrm>
          <a:prstGeom prst="rect">
            <a:avLst/>
          </a:prstGeom>
        </p:spPr>
        <p:txBody>
          <a:bodyPr anchor="t" rtlCol="false" tIns="0" lIns="0" bIns="0" rIns="0">
            <a:spAutoFit/>
          </a:bodyPr>
          <a:lstStyle/>
          <a:p>
            <a:pPr algn="just">
              <a:lnSpc>
                <a:spcPts val="4199"/>
              </a:lnSpc>
            </a:pPr>
            <a:r>
              <a:rPr lang="en-US" sz="2999">
                <a:solidFill>
                  <a:srgbClr val="394956"/>
                </a:solidFill>
                <a:latin typeface="Muli"/>
                <a:ea typeface="Muli"/>
                <a:cs typeface="Muli"/>
                <a:sym typeface="Muli"/>
              </a:rPr>
              <a:t>CHẠY TRÊN DOCKER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6889281" y="3888214"/>
            <a:ext cx="4509438" cy="4509438"/>
          </a:xfrm>
          <a:custGeom>
            <a:avLst/>
            <a:gdLst/>
            <a:ahLst/>
            <a:cxnLst/>
            <a:rect r="r" b="b" t="t" l="l"/>
            <a:pathLst>
              <a:path h="4509438" w="4509438">
                <a:moveTo>
                  <a:pt x="0" y="0"/>
                </a:moveTo>
                <a:lnTo>
                  <a:pt x="4509438" y="0"/>
                </a:lnTo>
                <a:lnTo>
                  <a:pt x="4509438" y="4509439"/>
                </a:lnTo>
                <a:lnTo>
                  <a:pt x="0" y="4509439"/>
                </a:lnTo>
                <a:lnTo>
                  <a:pt x="0" y="0"/>
                </a:lnTo>
                <a:close/>
              </a:path>
            </a:pathLst>
          </a:custGeom>
          <a:blipFill>
            <a:blip r:embed="rId4"/>
            <a:stretch>
              <a:fillRect l="0" t="0" r="0" b="0"/>
            </a:stretch>
          </a:blipFill>
        </p:spPr>
      </p:sp>
      <p:sp>
        <p:nvSpPr>
          <p:cNvPr name="TextBox 13" id="13"/>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4" id="14"/>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5" id="15"/>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6" id="16"/>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7" id="17"/>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name="TextBox 18" id="18"/>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07</a:t>
            </a:r>
          </a:p>
        </p:txBody>
      </p:sp>
      <p:sp>
        <p:nvSpPr>
          <p:cNvPr name="TextBox 19" id="19"/>
          <p:cNvSpPr txBox="true"/>
          <p:nvPr/>
        </p:nvSpPr>
        <p:spPr>
          <a:xfrm rot="0">
            <a:off x="473588" y="1258191"/>
            <a:ext cx="5172808" cy="920750"/>
          </a:xfrm>
          <a:prstGeom prst="rect">
            <a:avLst/>
          </a:prstGeom>
        </p:spPr>
        <p:txBody>
          <a:bodyPr anchor="t" rtlCol="false" tIns="0" lIns="0" bIns="0" rIns="0">
            <a:spAutoFit/>
          </a:bodyPr>
          <a:lstStyle/>
          <a:p>
            <a:pPr algn="l">
              <a:lnSpc>
                <a:spcPts val="7150"/>
              </a:lnSpc>
            </a:pPr>
            <a:r>
              <a:rPr lang="en-US" sz="6500" b="true">
                <a:solidFill>
                  <a:srgbClr val="02CDFF"/>
                </a:solidFill>
                <a:latin typeface="Barlow Condensed Bold"/>
                <a:ea typeface="Barlow Condensed Bold"/>
                <a:cs typeface="Barlow Condensed Bold"/>
                <a:sym typeface="Barlow Condensed Bold"/>
              </a:rPr>
              <a:t>DEMO</a:t>
            </a:r>
          </a:p>
        </p:txBody>
      </p:sp>
      <p:sp>
        <p:nvSpPr>
          <p:cNvPr name="TextBox 20" id="20"/>
          <p:cNvSpPr txBox="true"/>
          <p:nvPr/>
        </p:nvSpPr>
        <p:spPr>
          <a:xfrm rot="0">
            <a:off x="4138959" y="2759966"/>
            <a:ext cx="10010083" cy="532766"/>
          </a:xfrm>
          <a:prstGeom prst="rect">
            <a:avLst/>
          </a:prstGeom>
        </p:spPr>
        <p:txBody>
          <a:bodyPr anchor="t" rtlCol="false" tIns="0" lIns="0" bIns="0" rIns="0">
            <a:spAutoFit/>
          </a:bodyPr>
          <a:lstStyle/>
          <a:p>
            <a:pPr algn="l">
              <a:lnSpc>
                <a:spcPts val="4070"/>
              </a:lnSpc>
            </a:pPr>
            <a:r>
              <a:rPr lang="en-US" b="true" sz="3700" u="sng">
                <a:solidFill>
                  <a:srgbClr val="0292B7"/>
                </a:solidFill>
                <a:latin typeface="Barlow Condensed Bold"/>
                <a:ea typeface="Barlow Condensed Bold"/>
                <a:cs typeface="Barlow Condensed Bold"/>
                <a:sym typeface="Barlow Condensed Bold"/>
              </a:rPr>
              <a:t>https://www.youtube.com/watch?v=D9LYUaANX08&amp;t=2s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DAGV2o8d7B8</dc:identifier>
  <dcterms:modified xsi:type="dcterms:W3CDTF">2011-08-01T06:04:30Z</dcterms:modified>
  <cp:revision>1</cp:revision>
  <dc:title>Artificial</dc:title>
</cp:coreProperties>
</file>

<file path=docProps/thumbnail.jpeg>
</file>